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59" r:id="rId2"/>
    <p:sldId id="325" r:id="rId3"/>
    <p:sldId id="324" r:id="rId4"/>
    <p:sldId id="321" r:id="rId5"/>
    <p:sldId id="322" r:id="rId6"/>
    <p:sldId id="323" r:id="rId7"/>
    <p:sldId id="296" r:id="rId8"/>
    <p:sldId id="297" r:id="rId9"/>
    <p:sldId id="327" r:id="rId10"/>
  </p:sldIdLst>
  <p:sldSz cx="9144000" cy="6858000" type="screen4x3"/>
  <p:notesSz cx="6858000" cy="9144000"/>
  <p:embeddedFontLst>
    <p:embeddedFont>
      <p:font typeface="맑은 고딕" panose="020B0503020000020004" pitchFamily="34" charset="-127"/>
      <p:regular r:id="rId13"/>
      <p:bold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20C"/>
    <a:srgbClr val="235861"/>
    <a:srgbClr val="235B62"/>
    <a:srgbClr val="F0820B"/>
    <a:srgbClr val="F88C11"/>
    <a:srgbClr val="1E565F"/>
    <a:srgbClr val="96BA32"/>
    <a:srgbClr val="6AA8C2"/>
    <a:srgbClr val="3A768E"/>
    <a:srgbClr val="4A9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0" autoAdjust="0"/>
    <p:restoredTop sz="94206" autoAdjust="0"/>
  </p:normalViewPr>
  <p:slideViewPr>
    <p:cSldViewPr>
      <p:cViewPr varScale="1">
        <p:scale>
          <a:sx n="86" d="100"/>
          <a:sy n="86" d="100"/>
        </p:scale>
        <p:origin x="1615"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2022-05-05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2022-05-05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7971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05516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2022-05-05</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995936" y="620688"/>
            <a:ext cx="4968552" cy="1800200"/>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E565F"/>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2022-05-05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2022-05-05</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2022-05-05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2022-05-05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2022-05-05</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1231" y="1714434"/>
            <a:ext cx="5832648" cy="135452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23586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2022-05-05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1520150">
            <a:off x="5172782" y="4245543"/>
            <a:ext cx="3000261" cy="553998"/>
          </a:xfrm>
          <a:prstGeom prst="rect">
            <a:avLst/>
          </a:prstGeom>
          <a:noFill/>
        </p:spPr>
        <p:txBody>
          <a:bodyPr wrap="square" rtlCol="0" anchor="ctr">
            <a:spAutoFit/>
          </a:bodyPr>
          <a:lstStyle/>
          <a:p>
            <a:pPr algn="r"/>
            <a:r>
              <a:rPr lang="en-US" altLang="ko-KR" sz="3000" b="1" dirty="0">
                <a:solidFill>
                  <a:schemeClr val="bg1"/>
                </a:solidFill>
                <a:effectLst>
                  <a:outerShdw blurRad="76200" algn="ctr" rotWithShape="0">
                    <a:prstClr val="black">
                      <a:alpha val="0"/>
                    </a:prstClr>
                  </a:outerShdw>
                </a:effectLst>
                <a:latin typeface="+mj-lt"/>
                <a:ea typeface="맑은 고딕" pitchFamily="50" charset="-127"/>
              </a:rPr>
              <a:t>PRESENTATION</a:t>
            </a:r>
            <a:endParaRPr lang="ko-KR" altLang="en-US" sz="3000" b="1" dirty="0">
              <a:solidFill>
                <a:schemeClr val="bg1"/>
              </a:solidFill>
              <a:effectLst>
                <a:outerShdw blurRad="76200" algn="ctr" rotWithShape="0">
                  <a:prstClr val="black">
                    <a:alpha val="0"/>
                  </a:prstClr>
                </a:outerShdw>
              </a:effectLst>
              <a:latin typeface="+mj-lt"/>
              <a:ea typeface="맑은 고딕" pitchFamily="50" charset="-127"/>
            </a:endParaRPr>
          </a:p>
        </p:txBody>
      </p:sp>
      <p:sp>
        <p:nvSpPr>
          <p:cNvPr id="35" name="TextBox 34">
            <a:extLst>
              <a:ext uri="{FF2B5EF4-FFF2-40B4-BE49-F238E27FC236}">
                <a16:creationId xmlns:a16="http://schemas.microsoft.com/office/drawing/2014/main" id="{E87A7255-A7AD-A907-610A-2C01076182C7}"/>
              </a:ext>
            </a:extLst>
          </p:cNvPr>
          <p:cNvSpPr txBox="1"/>
          <p:nvPr/>
        </p:nvSpPr>
        <p:spPr>
          <a:xfrm>
            <a:off x="388214" y="476672"/>
            <a:ext cx="6776074" cy="954107"/>
          </a:xfrm>
          <a:prstGeom prst="rect">
            <a:avLst/>
          </a:prstGeom>
          <a:noFill/>
        </p:spPr>
        <p:txBody>
          <a:bodyPr wrap="square">
            <a:spAutoFit/>
          </a:bodyPr>
          <a:lstStyle/>
          <a:p>
            <a:r>
              <a:rPr lang="en-US" altLang="ko-KR" sz="2800" b="1" dirty="0">
                <a:solidFill>
                  <a:srgbClr val="C00000"/>
                </a:solidFill>
              </a:rPr>
              <a:t>ELECTRONIC HOSPITAL MANAGEMENT SYSTEM (EHMS)</a:t>
            </a:r>
            <a:endParaRPr lang="en-GB" sz="2800" b="1" dirty="0">
              <a:solidFill>
                <a:srgbClr val="C00000"/>
              </a:solidFill>
            </a:endParaRPr>
          </a:p>
        </p:txBody>
      </p:sp>
      <p:sp>
        <p:nvSpPr>
          <p:cNvPr id="36" name="TextBox 35">
            <a:extLst>
              <a:ext uri="{FF2B5EF4-FFF2-40B4-BE49-F238E27FC236}">
                <a16:creationId xmlns:a16="http://schemas.microsoft.com/office/drawing/2014/main" id="{6EA1930B-959F-BC63-D0E8-98C96CD302AC}"/>
              </a:ext>
            </a:extLst>
          </p:cNvPr>
          <p:cNvSpPr txBox="1"/>
          <p:nvPr/>
        </p:nvSpPr>
        <p:spPr>
          <a:xfrm>
            <a:off x="369552" y="1844824"/>
            <a:ext cx="4572000" cy="3354765"/>
          </a:xfrm>
          <a:prstGeom prst="rect">
            <a:avLst/>
          </a:prstGeom>
          <a:noFill/>
        </p:spPr>
        <p:txBody>
          <a:bodyPr wrap="square">
            <a:spAutoFit/>
          </a:bodyPr>
          <a:lstStyle/>
          <a:p>
            <a:r>
              <a:rPr lang="en-GB" sz="2400" b="1" u="sng" dirty="0"/>
              <a:t>Group 8</a:t>
            </a:r>
          </a:p>
          <a:p>
            <a:endParaRPr lang="en-GB" sz="2400" b="1" dirty="0"/>
          </a:p>
          <a:p>
            <a:pPr marL="342900" indent="-342900">
              <a:buFont typeface="Arial" panose="020B0604020202020204" pitchFamily="34" charset="0"/>
              <a:buChar char="•"/>
            </a:pPr>
            <a:r>
              <a:rPr lang="en-IN" altLang="ko-KR" sz="2000" b="1" dirty="0"/>
              <a:t>Naveen Kumar Ragam</a:t>
            </a:r>
          </a:p>
          <a:p>
            <a:pPr marL="342900" indent="-342900">
              <a:buFont typeface="Arial" panose="020B0604020202020204" pitchFamily="34" charset="0"/>
              <a:buChar char="•"/>
            </a:pPr>
            <a:r>
              <a:rPr lang="en-IN" altLang="ko-KR" sz="2000" b="1" dirty="0"/>
              <a:t>Abhay Arora</a:t>
            </a:r>
          </a:p>
          <a:p>
            <a:pPr marL="342900" indent="-342900">
              <a:buFont typeface="Arial" panose="020B0604020202020204" pitchFamily="34" charset="0"/>
              <a:buChar char="•"/>
            </a:pPr>
            <a:r>
              <a:rPr lang="en-IN" altLang="ko-KR" sz="2000" b="1" dirty="0"/>
              <a:t>Sai Meghana Gushidi</a:t>
            </a:r>
          </a:p>
          <a:p>
            <a:pPr marL="342900" indent="-342900">
              <a:buFont typeface="Arial" panose="020B0604020202020204" pitchFamily="34" charset="0"/>
              <a:buChar char="•"/>
            </a:pPr>
            <a:r>
              <a:rPr lang="en-IN" altLang="ko-KR" sz="2000" b="1" dirty="0"/>
              <a:t>Jai </a:t>
            </a:r>
            <a:r>
              <a:rPr lang="en-IN" altLang="ko-KR" sz="2000" b="1" dirty="0" err="1"/>
              <a:t>Srinadh</a:t>
            </a:r>
            <a:r>
              <a:rPr lang="en-IN" altLang="ko-KR" sz="2000" b="1" dirty="0"/>
              <a:t> </a:t>
            </a:r>
            <a:r>
              <a:rPr lang="en-IN" altLang="ko-KR" sz="2000" b="1" dirty="0" err="1"/>
              <a:t>Kalluri</a:t>
            </a:r>
            <a:endParaRPr lang="en-IN" altLang="ko-KR" sz="2000" b="1" dirty="0"/>
          </a:p>
          <a:p>
            <a:pPr marL="342900" indent="-342900">
              <a:buFont typeface="Arial" panose="020B0604020202020204" pitchFamily="34" charset="0"/>
              <a:buChar char="•"/>
            </a:pPr>
            <a:r>
              <a:rPr lang="en-IN" altLang="ko-KR" sz="2000" b="1" dirty="0" err="1"/>
              <a:t>Prathyusha</a:t>
            </a:r>
            <a:r>
              <a:rPr lang="en-IN" altLang="ko-KR" sz="2000" b="1" dirty="0"/>
              <a:t> </a:t>
            </a:r>
            <a:r>
              <a:rPr lang="en-IN" altLang="ko-KR" sz="2000" b="1" dirty="0" err="1"/>
              <a:t>Yanala</a:t>
            </a:r>
            <a:endParaRPr lang="en-IN" altLang="ko-KR" sz="2000" b="1" dirty="0"/>
          </a:p>
          <a:p>
            <a:pPr marL="342900" indent="-342900">
              <a:buFont typeface="Arial" panose="020B0604020202020204" pitchFamily="34" charset="0"/>
              <a:buChar char="•"/>
            </a:pPr>
            <a:r>
              <a:rPr lang="en-IN" altLang="ko-KR" sz="2000" b="1" dirty="0"/>
              <a:t>Swathi </a:t>
            </a:r>
            <a:r>
              <a:rPr lang="en-IN" altLang="ko-KR" sz="2000" b="1" dirty="0" err="1"/>
              <a:t>Surikanti</a:t>
            </a:r>
            <a:endParaRPr lang="en-IN" altLang="ko-KR" sz="2000" b="1" dirty="0"/>
          </a:p>
          <a:p>
            <a:pPr marL="342900" indent="-342900">
              <a:buFont typeface="Arial" panose="020B0604020202020204" pitchFamily="34" charset="0"/>
              <a:buChar char="•"/>
            </a:pPr>
            <a:r>
              <a:rPr lang="en-IN" altLang="ko-KR" sz="2000" b="1" dirty="0"/>
              <a:t>Subramanyam Prasad </a:t>
            </a:r>
            <a:r>
              <a:rPr lang="en-IN" altLang="ko-KR" sz="2000" b="1" dirty="0" err="1"/>
              <a:t>Sonti</a:t>
            </a:r>
            <a:endParaRPr lang="en-IN" altLang="ko-KR" sz="2000" b="1" dirty="0"/>
          </a:p>
          <a:p>
            <a:endParaRPr lang="en-GB"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1520150">
            <a:off x="5205564" y="4099700"/>
            <a:ext cx="2318628" cy="553998"/>
          </a:xfrm>
          <a:prstGeom prst="rect">
            <a:avLst/>
          </a:prstGeom>
          <a:noFill/>
        </p:spPr>
        <p:txBody>
          <a:bodyPr wrap="square" rtlCol="0" anchor="ctr">
            <a:spAutoFit/>
          </a:bodyPr>
          <a:lstStyle/>
          <a:p>
            <a:pPr algn="r"/>
            <a:r>
              <a:rPr lang="en-US" altLang="ko-KR" sz="3000" b="1" dirty="0">
                <a:solidFill>
                  <a:schemeClr val="bg1"/>
                </a:solidFill>
                <a:effectLst>
                  <a:outerShdw blurRad="76200" algn="ctr" rotWithShape="0">
                    <a:prstClr val="black">
                      <a:alpha val="0"/>
                    </a:prstClr>
                  </a:outerShdw>
                </a:effectLst>
                <a:latin typeface="+mj-lt"/>
                <a:ea typeface="맑은 고딕" pitchFamily="50" charset="-127"/>
              </a:rPr>
              <a:t>AGENDA</a:t>
            </a:r>
            <a:endParaRPr lang="ko-KR" altLang="en-US" sz="3000" b="1" dirty="0">
              <a:solidFill>
                <a:schemeClr val="bg1"/>
              </a:solidFill>
              <a:effectLst>
                <a:outerShdw blurRad="76200" algn="ctr" rotWithShape="0">
                  <a:prstClr val="black">
                    <a:alpha val="0"/>
                  </a:prstClr>
                </a:outerShdw>
              </a:effectLst>
              <a:latin typeface="+mj-lt"/>
              <a:ea typeface="맑은 고딕" pitchFamily="50" charset="-127"/>
            </a:endParaRPr>
          </a:p>
        </p:txBody>
      </p:sp>
      <p:grpSp>
        <p:nvGrpSpPr>
          <p:cNvPr id="2" name="그룹 1">
            <a:extLst>
              <a:ext uri="{FF2B5EF4-FFF2-40B4-BE49-F238E27FC236}">
                <a16:creationId xmlns:a16="http://schemas.microsoft.com/office/drawing/2014/main" id="{4A37CA80-10C4-4954-8ED7-64719CE1A885}"/>
              </a:ext>
            </a:extLst>
          </p:cNvPr>
          <p:cNvGrpSpPr/>
          <p:nvPr/>
        </p:nvGrpSpPr>
        <p:grpSpPr>
          <a:xfrm>
            <a:off x="655092" y="1031122"/>
            <a:ext cx="3416842" cy="747840"/>
            <a:chOff x="655092" y="1031122"/>
            <a:chExt cx="3416842" cy="747840"/>
          </a:xfrm>
        </p:grpSpPr>
        <p:grpSp>
          <p:nvGrpSpPr>
            <p:cNvPr id="3" name="그룹 2"/>
            <p:cNvGrpSpPr/>
            <p:nvPr/>
          </p:nvGrpSpPr>
          <p:grpSpPr>
            <a:xfrm>
              <a:off x="1270587" y="1031122"/>
              <a:ext cx="2801347" cy="747840"/>
              <a:chOff x="5702954" y="2065377"/>
              <a:chExt cx="2801347" cy="747840"/>
            </a:xfrm>
          </p:grpSpPr>
          <p:sp>
            <p:nvSpPr>
              <p:cNvPr id="18" name="Text Box 5"/>
              <p:cNvSpPr txBox="1">
                <a:spLocks noChangeArrowheads="1"/>
              </p:cNvSpPr>
              <p:nvPr/>
            </p:nvSpPr>
            <p:spPr bwMode="auto">
              <a:xfrm>
                <a:off x="5702954" y="2065377"/>
                <a:ext cx="2153896" cy="369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Project Description</a:t>
                </a:r>
              </a:p>
            </p:txBody>
          </p:sp>
          <p:sp>
            <p:nvSpPr>
              <p:cNvPr id="19" name="Text Box 11"/>
              <p:cNvSpPr txBox="1">
                <a:spLocks noChangeArrowheads="1"/>
              </p:cNvSpPr>
              <p:nvPr/>
            </p:nvSpPr>
            <p:spPr bwMode="auto">
              <a:xfrm>
                <a:off x="5759569" y="2404194"/>
                <a:ext cx="2744732" cy="409023"/>
              </a:xfrm>
              <a:prstGeom prst="rect">
                <a:avLst/>
              </a:prstGeom>
              <a:noFill/>
              <a:ln w="9525">
                <a:noFill/>
                <a:miter lim="800000"/>
                <a:headEnd/>
                <a:tailEnd/>
              </a:ln>
              <a:effectLst/>
            </p:spPr>
            <p:txBody>
              <a:bodyPr wrap="square" anchor="ctr">
                <a:spAutoFit/>
              </a:bodyPr>
              <a:lstStyle/>
              <a:p>
                <a:pPr>
                  <a:lnSpc>
                    <a:spcPts val="1200"/>
                  </a:lnSpc>
                  <a:defRPr/>
                </a:pPr>
                <a:r>
                  <a:rPr lang="en-US" altLang="ko-KR" sz="1400" dirty="0">
                    <a:ln w="3175">
                      <a:noFill/>
                    </a:ln>
                    <a:latin typeface="+mj-lt"/>
                    <a:ea typeface="맑은 고딕" pitchFamily="50" charset="-127"/>
                    <a:cs typeface="굴림" pitchFamily="50" charset="-127"/>
                  </a:rPr>
                  <a:t>Brief description of the Electronic Hospital Management  System</a:t>
                </a:r>
              </a:p>
            </p:txBody>
          </p:sp>
        </p:grpSp>
        <p:sp>
          <p:nvSpPr>
            <p:cNvPr id="53" name="타원 52"/>
            <p:cNvSpPr/>
            <p:nvPr/>
          </p:nvSpPr>
          <p:spPr>
            <a:xfrm>
              <a:off x="655092" y="1174065"/>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4" name="TextBox 13"/>
            <p:cNvSpPr txBox="1">
              <a:spLocks noChangeArrowheads="1"/>
            </p:cNvSpPr>
            <p:nvPr/>
          </p:nvSpPr>
          <p:spPr bwMode="auto">
            <a:xfrm>
              <a:off x="688888" y="1223570"/>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01</a:t>
              </a:r>
              <a:endParaRPr lang="ko-KR" altLang="en-US" sz="2500" b="1" dirty="0">
                <a:ln w="3175">
                  <a:noFill/>
                </a:ln>
                <a:solidFill>
                  <a:srgbClr val="F1820C"/>
                </a:solidFill>
                <a:latin typeface="+mj-lt"/>
                <a:ea typeface="맑은 고딕" pitchFamily="50" charset="-127"/>
              </a:endParaRPr>
            </a:p>
          </p:txBody>
        </p:sp>
      </p:grpSp>
      <p:grpSp>
        <p:nvGrpSpPr>
          <p:cNvPr id="6" name="그룹 5">
            <a:extLst>
              <a:ext uri="{FF2B5EF4-FFF2-40B4-BE49-F238E27FC236}">
                <a16:creationId xmlns:a16="http://schemas.microsoft.com/office/drawing/2014/main" id="{0458BEEE-0672-4F81-9F5E-750434E2D722}"/>
              </a:ext>
            </a:extLst>
          </p:cNvPr>
          <p:cNvGrpSpPr/>
          <p:nvPr/>
        </p:nvGrpSpPr>
        <p:grpSpPr>
          <a:xfrm>
            <a:off x="655092" y="2013252"/>
            <a:ext cx="3488280" cy="854486"/>
            <a:chOff x="655092" y="2013252"/>
            <a:chExt cx="3488280" cy="854486"/>
          </a:xfrm>
        </p:grpSpPr>
        <p:grpSp>
          <p:nvGrpSpPr>
            <p:cNvPr id="56" name="그룹 55"/>
            <p:cNvGrpSpPr/>
            <p:nvPr/>
          </p:nvGrpSpPr>
          <p:grpSpPr>
            <a:xfrm>
              <a:off x="955725" y="2013252"/>
              <a:ext cx="3187647" cy="854486"/>
              <a:chOff x="5388092" y="2095070"/>
              <a:chExt cx="3187647" cy="854486"/>
            </a:xfrm>
          </p:grpSpPr>
          <p:sp>
            <p:nvSpPr>
              <p:cNvPr id="60" name="Text Box 5"/>
              <p:cNvSpPr txBox="1">
                <a:spLocks noChangeArrowheads="1"/>
              </p:cNvSpPr>
              <p:nvPr/>
            </p:nvSpPr>
            <p:spPr bwMode="auto">
              <a:xfrm>
                <a:off x="5388092" y="2095070"/>
                <a:ext cx="2153896" cy="369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ER Diagram</a:t>
                </a:r>
              </a:p>
            </p:txBody>
          </p:sp>
          <p:sp>
            <p:nvSpPr>
              <p:cNvPr id="61" name="Text Box 11"/>
              <p:cNvSpPr txBox="1">
                <a:spLocks noChangeArrowheads="1"/>
              </p:cNvSpPr>
              <p:nvPr/>
            </p:nvSpPr>
            <p:spPr bwMode="auto">
              <a:xfrm>
                <a:off x="5759569" y="2386645"/>
                <a:ext cx="2816170" cy="562911"/>
              </a:xfrm>
              <a:prstGeom prst="rect">
                <a:avLst/>
              </a:prstGeom>
              <a:noFill/>
              <a:ln w="9525">
                <a:noFill/>
                <a:miter lim="800000"/>
                <a:headEnd/>
                <a:tailEnd/>
              </a:ln>
              <a:effectLst/>
            </p:spPr>
            <p:txBody>
              <a:bodyPr wrap="square" anchor="ctr">
                <a:spAutoFit/>
              </a:bodyPr>
              <a:lstStyle/>
              <a:p>
                <a:pPr>
                  <a:lnSpc>
                    <a:spcPts val="1200"/>
                  </a:lnSpc>
                  <a:defRPr/>
                </a:pPr>
                <a:r>
                  <a:rPr lang="en-US" altLang="ko-KR" sz="1400" dirty="0">
                    <a:ln w="3175">
                      <a:noFill/>
                    </a:ln>
                    <a:latin typeface="+mj-lt"/>
                    <a:ea typeface="맑은 고딕" pitchFamily="50" charset="-127"/>
                  </a:rPr>
                  <a:t>Entity Relationship Diagram for Electronic Hospital Management system</a:t>
                </a:r>
              </a:p>
            </p:txBody>
          </p:sp>
        </p:grpSp>
        <p:sp>
          <p:nvSpPr>
            <p:cNvPr id="58" name="타원 57"/>
            <p:cNvSpPr/>
            <p:nvPr/>
          </p:nvSpPr>
          <p:spPr>
            <a:xfrm>
              <a:off x="655092" y="2126502"/>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9" name="TextBox 13"/>
            <p:cNvSpPr txBox="1">
              <a:spLocks noChangeArrowheads="1"/>
            </p:cNvSpPr>
            <p:nvPr/>
          </p:nvSpPr>
          <p:spPr bwMode="auto">
            <a:xfrm>
              <a:off x="688888" y="2176007"/>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02</a:t>
              </a:r>
              <a:endParaRPr lang="ko-KR" altLang="en-US" sz="2500" b="1" dirty="0">
                <a:ln w="3175">
                  <a:noFill/>
                </a:ln>
                <a:solidFill>
                  <a:srgbClr val="235B62"/>
                </a:solidFill>
                <a:latin typeface="+mj-lt"/>
                <a:ea typeface="맑은 고딕" pitchFamily="50" charset="-127"/>
              </a:endParaRPr>
            </a:p>
          </p:txBody>
        </p:sp>
      </p:grpSp>
      <p:grpSp>
        <p:nvGrpSpPr>
          <p:cNvPr id="7" name="그룹 6">
            <a:extLst>
              <a:ext uri="{FF2B5EF4-FFF2-40B4-BE49-F238E27FC236}">
                <a16:creationId xmlns:a16="http://schemas.microsoft.com/office/drawing/2014/main" id="{CD629213-10D1-401E-9A4B-AF2BA94296A9}"/>
              </a:ext>
            </a:extLst>
          </p:cNvPr>
          <p:cNvGrpSpPr/>
          <p:nvPr/>
        </p:nvGrpSpPr>
        <p:grpSpPr>
          <a:xfrm>
            <a:off x="655092" y="3008540"/>
            <a:ext cx="3488280" cy="675295"/>
            <a:chOff x="655092" y="3008540"/>
            <a:chExt cx="3488280" cy="675295"/>
          </a:xfrm>
        </p:grpSpPr>
        <p:grpSp>
          <p:nvGrpSpPr>
            <p:cNvPr id="63" name="그룹 62"/>
            <p:cNvGrpSpPr/>
            <p:nvPr/>
          </p:nvGrpSpPr>
          <p:grpSpPr>
            <a:xfrm>
              <a:off x="827584" y="3008540"/>
              <a:ext cx="3315788" cy="675295"/>
              <a:chOff x="5259951" y="2137921"/>
              <a:chExt cx="3315788" cy="675295"/>
            </a:xfrm>
          </p:grpSpPr>
          <p:sp>
            <p:nvSpPr>
              <p:cNvPr id="67" name="Text Box 5"/>
              <p:cNvSpPr txBox="1">
                <a:spLocks noChangeArrowheads="1"/>
              </p:cNvSpPr>
              <p:nvPr/>
            </p:nvSpPr>
            <p:spPr bwMode="auto">
              <a:xfrm>
                <a:off x="5259951" y="2137921"/>
                <a:ext cx="2153896" cy="369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Tech Stack</a:t>
                </a:r>
              </a:p>
            </p:txBody>
          </p:sp>
          <p:sp>
            <p:nvSpPr>
              <p:cNvPr id="68" name="Text Box 11"/>
              <p:cNvSpPr txBox="1">
                <a:spLocks noChangeArrowheads="1"/>
              </p:cNvSpPr>
              <p:nvPr/>
            </p:nvSpPr>
            <p:spPr bwMode="auto">
              <a:xfrm>
                <a:off x="5759569" y="2404193"/>
                <a:ext cx="2816170" cy="409023"/>
              </a:xfrm>
              <a:prstGeom prst="rect">
                <a:avLst/>
              </a:prstGeom>
              <a:noFill/>
              <a:ln w="9525">
                <a:noFill/>
                <a:miter lim="800000"/>
                <a:headEnd/>
                <a:tailEnd/>
              </a:ln>
              <a:effectLst/>
            </p:spPr>
            <p:txBody>
              <a:bodyPr wrap="square" anchor="ctr">
                <a:spAutoFit/>
              </a:bodyPr>
              <a:lstStyle/>
              <a:p>
                <a:pPr>
                  <a:lnSpc>
                    <a:spcPts val="1200"/>
                  </a:lnSpc>
                  <a:defRPr/>
                </a:pPr>
                <a:r>
                  <a:rPr lang="en-US" altLang="ko-KR" sz="1400" dirty="0">
                    <a:ln w="3175">
                      <a:noFill/>
                    </a:ln>
                    <a:latin typeface="+mj-lt"/>
                    <a:ea typeface="맑은 고딕" pitchFamily="50" charset="-127"/>
                    <a:cs typeface="굴림" pitchFamily="50" charset="-127"/>
                  </a:rPr>
                  <a:t>Tools and Technologies used for the Project</a:t>
                </a:r>
              </a:p>
            </p:txBody>
          </p:sp>
        </p:grpSp>
        <p:sp>
          <p:nvSpPr>
            <p:cNvPr id="65" name="타원 64"/>
            <p:cNvSpPr/>
            <p:nvPr/>
          </p:nvSpPr>
          <p:spPr>
            <a:xfrm>
              <a:off x="655092" y="3078939"/>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66" name="TextBox 13"/>
            <p:cNvSpPr txBox="1">
              <a:spLocks noChangeArrowheads="1"/>
            </p:cNvSpPr>
            <p:nvPr/>
          </p:nvSpPr>
          <p:spPr bwMode="auto">
            <a:xfrm>
              <a:off x="688888" y="3128444"/>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03</a:t>
              </a:r>
              <a:endParaRPr lang="ko-KR" altLang="en-US" sz="2500" b="1" dirty="0">
                <a:ln w="3175">
                  <a:noFill/>
                </a:ln>
                <a:solidFill>
                  <a:srgbClr val="F1820C"/>
                </a:solidFill>
                <a:latin typeface="+mj-lt"/>
                <a:ea typeface="맑은 고딕" pitchFamily="50" charset="-127"/>
              </a:endParaRPr>
            </a:p>
          </p:txBody>
        </p:sp>
      </p:grpSp>
      <p:grpSp>
        <p:nvGrpSpPr>
          <p:cNvPr id="8" name="그룹 7">
            <a:extLst>
              <a:ext uri="{FF2B5EF4-FFF2-40B4-BE49-F238E27FC236}">
                <a16:creationId xmlns:a16="http://schemas.microsoft.com/office/drawing/2014/main" id="{7DE3B05A-04EF-469B-B19B-B1BD36561FEE}"/>
              </a:ext>
            </a:extLst>
          </p:cNvPr>
          <p:cNvGrpSpPr/>
          <p:nvPr/>
        </p:nvGrpSpPr>
        <p:grpSpPr>
          <a:xfrm>
            <a:off x="655092" y="3960977"/>
            <a:ext cx="3559718" cy="794269"/>
            <a:chOff x="655092" y="3960977"/>
            <a:chExt cx="3559718" cy="794269"/>
          </a:xfrm>
        </p:grpSpPr>
        <p:grpSp>
          <p:nvGrpSpPr>
            <p:cNvPr id="73" name="그룹 72"/>
            <p:cNvGrpSpPr/>
            <p:nvPr/>
          </p:nvGrpSpPr>
          <p:grpSpPr>
            <a:xfrm>
              <a:off x="918592" y="3960977"/>
              <a:ext cx="3296218" cy="794269"/>
              <a:chOff x="5350959" y="2137921"/>
              <a:chExt cx="3296218" cy="794269"/>
            </a:xfrm>
          </p:grpSpPr>
          <p:sp>
            <p:nvSpPr>
              <p:cNvPr id="77" name="Text Box 5"/>
              <p:cNvSpPr txBox="1">
                <a:spLocks noChangeArrowheads="1"/>
              </p:cNvSpPr>
              <p:nvPr/>
            </p:nvSpPr>
            <p:spPr bwMode="auto">
              <a:xfrm>
                <a:off x="5350959" y="2137921"/>
                <a:ext cx="2153896" cy="369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ER Mapping</a:t>
                </a:r>
              </a:p>
            </p:txBody>
          </p:sp>
          <p:sp>
            <p:nvSpPr>
              <p:cNvPr id="78" name="Text Box 11"/>
              <p:cNvSpPr txBox="1">
                <a:spLocks noChangeArrowheads="1"/>
              </p:cNvSpPr>
              <p:nvPr/>
            </p:nvSpPr>
            <p:spPr bwMode="auto">
              <a:xfrm>
                <a:off x="5759569" y="2677056"/>
                <a:ext cx="2887608" cy="255134"/>
              </a:xfrm>
              <a:prstGeom prst="rect">
                <a:avLst/>
              </a:prstGeom>
              <a:noFill/>
              <a:ln w="9525">
                <a:noFill/>
                <a:miter lim="800000"/>
                <a:headEnd/>
                <a:tailEnd/>
              </a:ln>
              <a:effectLst/>
            </p:spPr>
            <p:txBody>
              <a:bodyPr wrap="square" anchor="ctr">
                <a:spAutoFit/>
              </a:bodyPr>
              <a:lstStyle/>
              <a:p>
                <a:pPr>
                  <a:lnSpc>
                    <a:spcPts val="1200"/>
                  </a:lnSpc>
                  <a:defRPr/>
                </a:pPr>
                <a:r>
                  <a:rPr lang="en-US" altLang="ko-KR" sz="1400" dirty="0">
                    <a:ln w="3175">
                      <a:noFill/>
                    </a:ln>
                    <a:latin typeface="+mj-lt"/>
                    <a:ea typeface="맑은 고딕" pitchFamily="50" charset="-127"/>
                    <a:cs typeface="굴림" pitchFamily="50" charset="-127"/>
                  </a:rPr>
                  <a:t>Entity Relationship Mapping</a:t>
                </a:r>
              </a:p>
            </p:txBody>
          </p:sp>
        </p:grpSp>
        <p:sp>
          <p:nvSpPr>
            <p:cNvPr id="75" name="타원 74"/>
            <p:cNvSpPr/>
            <p:nvPr/>
          </p:nvSpPr>
          <p:spPr>
            <a:xfrm>
              <a:off x="655092" y="4031376"/>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atin typeface="+mj-lt"/>
                <a:ea typeface="맑은 고딕" pitchFamily="50" charset="-127"/>
              </a:endParaRPr>
            </a:p>
          </p:txBody>
        </p:sp>
        <p:sp>
          <p:nvSpPr>
            <p:cNvPr id="76" name="TextBox 13"/>
            <p:cNvSpPr txBox="1">
              <a:spLocks noChangeArrowheads="1"/>
            </p:cNvSpPr>
            <p:nvPr/>
          </p:nvSpPr>
          <p:spPr bwMode="auto">
            <a:xfrm>
              <a:off x="688888" y="4080881"/>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04</a:t>
              </a:r>
              <a:endParaRPr lang="ko-KR" altLang="en-US" sz="2500" b="1" dirty="0">
                <a:ln w="3175">
                  <a:noFill/>
                </a:ln>
                <a:solidFill>
                  <a:srgbClr val="235B62"/>
                </a:solidFill>
                <a:latin typeface="+mj-lt"/>
                <a:ea typeface="맑은 고딕" pitchFamily="50" charset="-127"/>
              </a:endParaRPr>
            </a:p>
          </p:txBody>
        </p:sp>
      </p:grpSp>
      <p:grpSp>
        <p:nvGrpSpPr>
          <p:cNvPr id="9" name="그룹 8">
            <a:extLst>
              <a:ext uri="{FF2B5EF4-FFF2-40B4-BE49-F238E27FC236}">
                <a16:creationId xmlns:a16="http://schemas.microsoft.com/office/drawing/2014/main" id="{CD2F166E-56AA-4AC5-AEC2-FEA1F525737F}"/>
              </a:ext>
            </a:extLst>
          </p:cNvPr>
          <p:cNvGrpSpPr/>
          <p:nvPr/>
        </p:nvGrpSpPr>
        <p:grpSpPr>
          <a:xfrm>
            <a:off x="527322" y="4898216"/>
            <a:ext cx="3544612" cy="690492"/>
            <a:chOff x="527322" y="4898216"/>
            <a:chExt cx="3544612" cy="690492"/>
          </a:xfrm>
        </p:grpSpPr>
        <p:grpSp>
          <p:nvGrpSpPr>
            <p:cNvPr id="80" name="그룹 79"/>
            <p:cNvGrpSpPr/>
            <p:nvPr/>
          </p:nvGrpSpPr>
          <p:grpSpPr>
            <a:xfrm>
              <a:off x="527322" y="4898216"/>
              <a:ext cx="3544612" cy="690492"/>
              <a:chOff x="4959689" y="2122725"/>
              <a:chExt cx="3544612" cy="690492"/>
            </a:xfrm>
          </p:grpSpPr>
          <p:sp>
            <p:nvSpPr>
              <p:cNvPr id="84" name="Text Box 5"/>
              <p:cNvSpPr txBox="1">
                <a:spLocks noChangeArrowheads="1"/>
              </p:cNvSpPr>
              <p:nvPr/>
            </p:nvSpPr>
            <p:spPr bwMode="auto">
              <a:xfrm>
                <a:off x="4959689" y="2122725"/>
                <a:ext cx="2824186" cy="369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pPr algn="ctr"/>
                <a:r>
                  <a:rPr lang="en-US" altLang="ko-KR" sz="1800" b="1" dirty="0">
                    <a:ln w="3175">
                      <a:noFill/>
                    </a:ln>
                    <a:latin typeface="+mj-lt"/>
                    <a:ea typeface="맑은 고딕" pitchFamily="50" charset="-127"/>
                  </a:rPr>
                  <a:t>Home Page</a:t>
                </a:r>
              </a:p>
            </p:txBody>
          </p:sp>
          <p:sp>
            <p:nvSpPr>
              <p:cNvPr id="85" name="Text Box 11"/>
              <p:cNvSpPr txBox="1">
                <a:spLocks noChangeArrowheads="1"/>
              </p:cNvSpPr>
              <p:nvPr/>
            </p:nvSpPr>
            <p:spPr bwMode="auto">
              <a:xfrm>
                <a:off x="5759569" y="2404194"/>
                <a:ext cx="2744732" cy="409023"/>
              </a:xfrm>
              <a:prstGeom prst="rect">
                <a:avLst/>
              </a:prstGeom>
              <a:noFill/>
              <a:ln w="9525">
                <a:noFill/>
                <a:miter lim="800000"/>
                <a:headEnd/>
                <a:tailEnd/>
              </a:ln>
              <a:effectLst/>
            </p:spPr>
            <p:txBody>
              <a:bodyPr wrap="square" anchor="ctr">
                <a:spAutoFit/>
              </a:bodyPr>
              <a:lstStyle/>
              <a:p>
                <a:pPr>
                  <a:lnSpc>
                    <a:spcPts val="1200"/>
                  </a:lnSpc>
                  <a:defRPr/>
                </a:pPr>
                <a:r>
                  <a:rPr lang="en-US" altLang="ko-KR" sz="1400" dirty="0">
                    <a:ln w="3175">
                      <a:noFill/>
                    </a:ln>
                    <a:latin typeface="+mj-lt"/>
                    <a:ea typeface="맑은 고딕" pitchFamily="50" charset="-127"/>
                    <a:cs typeface="굴림" pitchFamily="50" charset="-127"/>
                  </a:rPr>
                  <a:t>Electronic Hospital Management  System Website</a:t>
                </a:r>
              </a:p>
            </p:txBody>
          </p:sp>
        </p:grpSp>
        <p:sp>
          <p:nvSpPr>
            <p:cNvPr id="82" name="타원 81"/>
            <p:cNvSpPr/>
            <p:nvPr/>
          </p:nvSpPr>
          <p:spPr>
            <a:xfrm>
              <a:off x="655092" y="4983811"/>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83" name="TextBox 13"/>
            <p:cNvSpPr txBox="1">
              <a:spLocks noChangeArrowheads="1"/>
            </p:cNvSpPr>
            <p:nvPr/>
          </p:nvSpPr>
          <p:spPr bwMode="auto">
            <a:xfrm>
              <a:off x="688888" y="5033316"/>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05</a:t>
              </a:r>
              <a:endParaRPr lang="ko-KR" altLang="en-US" sz="2500" b="1" dirty="0">
                <a:ln w="3175">
                  <a:noFill/>
                </a:ln>
                <a:solidFill>
                  <a:srgbClr val="F1820C"/>
                </a:solidFill>
                <a:latin typeface="+mj-lt"/>
                <a:ea typeface="맑은 고딕" pitchFamily="50" charset="-127"/>
              </a:endParaRPr>
            </a:p>
          </p:txBody>
        </p:sp>
      </p:grpSp>
    </p:spTree>
    <p:extLst>
      <p:ext uri="{BB962C8B-B14F-4D97-AF65-F5344CB8AC3E}">
        <p14:creationId xmlns:p14="http://schemas.microsoft.com/office/powerpoint/2010/main" val="4389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p:txBody>
          <a:bodyPr/>
          <a:lstStyle/>
          <a:p>
            <a:pPr algn="just"/>
            <a:r>
              <a:rPr lang="en-US" altLang="ko-KR" b="1" dirty="0">
                <a:solidFill>
                  <a:srgbClr val="1E565F"/>
                </a:solidFill>
                <a:latin typeface="+mj-lt"/>
                <a:ea typeface="맑은 고딕" pitchFamily="50" charset="-127"/>
                <a:cs typeface="+mj-cs"/>
              </a:rPr>
              <a:t>. </a:t>
            </a:r>
          </a:p>
          <a:p>
            <a:endParaRPr lang="en-US" altLang="ko-KR" dirty="0"/>
          </a:p>
        </p:txBody>
      </p:sp>
      <p:sp>
        <p:nvSpPr>
          <p:cNvPr id="28" name="Text Box 4">
            <a:extLst>
              <a:ext uri="{FF2B5EF4-FFF2-40B4-BE49-F238E27FC236}">
                <a16:creationId xmlns:a16="http://schemas.microsoft.com/office/drawing/2014/main" id="{7C75790C-5EFA-45FE-A501-D710672AAF99}"/>
              </a:ext>
            </a:extLst>
          </p:cNvPr>
          <p:cNvSpPr txBox="1">
            <a:spLocks noChangeArrowheads="1"/>
          </p:cNvSpPr>
          <p:nvPr/>
        </p:nvSpPr>
        <p:spPr bwMode="auto">
          <a:xfrm>
            <a:off x="251520" y="199142"/>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ln w="3175">
                  <a:solidFill>
                    <a:schemeClr val="bg1">
                      <a:alpha val="14000"/>
                    </a:schemeClr>
                  </a:solidFill>
                </a:ln>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01</a:t>
            </a:r>
            <a:endParaRPr kumimoji="1" lang="ko-KR" altLang="ko-KR" sz="3200" b="1" dirty="0">
              <a:ln w="3175">
                <a:solidFill>
                  <a:schemeClr val="bg1">
                    <a:alpha val="14000"/>
                  </a:schemeClr>
                </a:solidFill>
              </a:ln>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sp>
        <p:nvSpPr>
          <p:cNvPr id="29" name="타원 16">
            <a:extLst>
              <a:ext uri="{FF2B5EF4-FFF2-40B4-BE49-F238E27FC236}">
                <a16:creationId xmlns:a16="http://schemas.microsoft.com/office/drawing/2014/main" id="{EA1B2362-81EC-44C2-BD33-FC3265B0FF6C}"/>
              </a:ext>
            </a:extLst>
          </p:cNvPr>
          <p:cNvSpPr/>
          <p:nvPr/>
        </p:nvSpPr>
        <p:spPr>
          <a:xfrm>
            <a:off x="196193" y="163142"/>
            <a:ext cx="656774" cy="65677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0" name="제목 1">
            <a:extLst>
              <a:ext uri="{FF2B5EF4-FFF2-40B4-BE49-F238E27FC236}">
                <a16:creationId xmlns:a16="http://schemas.microsoft.com/office/drawing/2014/main" id="{A389C9C6-9847-4973-91D8-86BE62F74E02}"/>
              </a:ext>
            </a:extLst>
          </p:cNvPr>
          <p:cNvSpPr>
            <a:spLocks noGrp="1"/>
          </p:cNvSpPr>
          <p:nvPr>
            <p:ph type="title"/>
          </p:nvPr>
        </p:nvSpPr>
        <p:spPr>
          <a:xfrm>
            <a:off x="908294" y="93075"/>
            <a:ext cx="7085132" cy="796908"/>
          </a:xfrm>
        </p:spPr>
        <p:txBody>
          <a:bodyPr/>
          <a:lstStyle/>
          <a:p>
            <a:r>
              <a:rPr lang="en-US" altLang="ko-KR" dirty="0"/>
              <a:t>Project Description</a:t>
            </a:r>
            <a:endParaRPr lang="ko-KR" altLang="en-US" dirty="0"/>
          </a:p>
        </p:txBody>
      </p:sp>
      <p:sp>
        <p:nvSpPr>
          <p:cNvPr id="31" name="Text Box 9">
            <a:extLst>
              <a:ext uri="{FF2B5EF4-FFF2-40B4-BE49-F238E27FC236}">
                <a16:creationId xmlns:a16="http://schemas.microsoft.com/office/drawing/2014/main" id="{FD83B3C4-79B3-41DE-9785-6872FEFAF94C}"/>
              </a:ext>
            </a:extLst>
          </p:cNvPr>
          <p:cNvSpPr txBox="1">
            <a:spLocks noChangeArrowheads="1"/>
          </p:cNvSpPr>
          <p:nvPr/>
        </p:nvSpPr>
        <p:spPr bwMode="auto">
          <a:xfrm>
            <a:off x="395535" y="1268760"/>
            <a:ext cx="8402525" cy="36933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spcBef>
                <a:spcPct val="0"/>
              </a:spcBef>
              <a:spcAft>
                <a:spcPct val="0"/>
              </a:spcAft>
              <a:buClr>
                <a:schemeClr val="hlink"/>
              </a:buClr>
              <a:buSzTx/>
              <a:tabLst/>
            </a:pPr>
            <a:r>
              <a:rPr lang="en-US" altLang="ko-KR" b="1" dirty="0">
                <a:solidFill>
                  <a:srgbClr val="1E565F"/>
                </a:solidFill>
                <a:latin typeface="+mj-lt"/>
                <a:ea typeface="맑은 고딕" pitchFamily="50" charset="-127"/>
                <a:cs typeface="+mj-cs"/>
              </a:rPr>
              <a:t>The electronic Hospital Management system is an organized computerized application that is developed and configured to handle day-to-day hospital operations and management. This system comprises patient registration, managing Hospital staff and maintaining their data  in the system, and automated billing in the pharmacy and labs for tests assigned by doctors to them. </a:t>
            </a:r>
          </a:p>
          <a:p>
            <a:pPr marR="0" algn="just" fontAlgn="base">
              <a:spcBef>
                <a:spcPct val="0"/>
              </a:spcBef>
              <a:spcAft>
                <a:spcPct val="0"/>
              </a:spcAft>
              <a:buClr>
                <a:schemeClr val="hlink"/>
              </a:buClr>
              <a:buSzTx/>
              <a:tabLst/>
            </a:pPr>
            <a:endParaRPr lang="en-US" altLang="ko-KR" b="1" dirty="0">
              <a:solidFill>
                <a:srgbClr val="1E565F"/>
              </a:solidFill>
              <a:latin typeface="+mj-lt"/>
              <a:ea typeface="맑은 고딕" pitchFamily="50" charset="-127"/>
              <a:cs typeface="+mj-cs"/>
            </a:endParaRPr>
          </a:p>
          <a:p>
            <a:pPr marR="0" algn="just" fontAlgn="base">
              <a:spcBef>
                <a:spcPct val="0"/>
              </a:spcBef>
              <a:spcAft>
                <a:spcPct val="0"/>
              </a:spcAft>
              <a:buClr>
                <a:schemeClr val="hlink"/>
              </a:buClr>
              <a:buSzTx/>
              <a:tabLst/>
            </a:pPr>
            <a:r>
              <a:rPr lang="en-US" altLang="ko-KR" b="1" dirty="0">
                <a:solidFill>
                  <a:srgbClr val="1E565F"/>
                </a:solidFill>
                <a:latin typeface="+mj-lt"/>
                <a:ea typeface="맑은 고딕" pitchFamily="50" charset="-127"/>
                <a:cs typeface="+mj-cs"/>
              </a:rPr>
              <a:t>The system may assign each patient a unique identifier and automatically save the patient's and staff's (Doctor, Nurse, Lab Technician, Accountant) information. A username and password are required to access the Hospital Management System and an administrator has access to modify those data in the Hospital database. Patients can log in and make an appointment with the Doctor choosing the appropriate specialty of the Doctor for their treatment.</a:t>
            </a:r>
          </a:p>
          <a:p>
            <a:pPr marR="0" algn="just" fontAlgn="base">
              <a:spcBef>
                <a:spcPct val="0"/>
              </a:spcBef>
              <a:spcAft>
                <a:spcPct val="0"/>
              </a:spcAft>
              <a:buClr>
                <a:schemeClr val="hlink"/>
              </a:buClr>
              <a:buSzTx/>
              <a:tabLst/>
            </a:pPr>
            <a:endParaRPr lang="en-US" altLang="ko-KR" b="1" dirty="0">
              <a:solidFill>
                <a:srgbClr val="1E565F"/>
              </a:solidFill>
              <a:latin typeface="+mj-lt"/>
              <a:ea typeface="맑은 고딕" pitchFamily="50" charset="-127"/>
              <a:cs typeface="+mj-cs"/>
            </a:endParaRPr>
          </a:p>
        </p:txBody>
      </p:sp>
    </p:spTree>
    <p:extLst>
      <p:ext uri="{BB962C8B-B14F-4D97-AF65-F5344CB8AC3E}">
        <p14:creationId xmlns:p14="http://schemas.microsoft.com/office/powerpoint/2010/main" val="28925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5576" y="4639"/>
            <a:ext cx="7085132" cy="796908"/>
          </a:xfrm>
        </p:spPr>
        <p:txBody>
          <a:bodyPr/>
          <a:lstStyle/>
          <a:p>
            <a:r>
              <a:rPr lang="en-US" altLang="ko-KR" dirty="0"/>
              <a:t>ER Diagram</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p:txBody>
      </p:sp>
      <p:grpSp>
        <p:nvGrpSpPr>
          <p:cNvPr id="6" name="그룹 5">
            <a:extLst>
              <a:ext uri="{FF2B5EF4-FFF2-40B4-BE49-F238E27FC236}">
                <a16:creationId xmlns:a16="http://schemas.microsoft.com/office/drawing/2014/main" id="{B0DBD6A2-C061-447B-BA5F-A02E53A48F5C}"/>
              </a:ext>
            </a:extLst>
          </p:cNvPr>
          <p:cNvGrpSpPr/>
          <p:nvPr/>
        </p:nvGrpSpPr>
        <p:grpSpPr>
          <a:xfrm>
            <a:off x="35496" y="203498"/>
            <a:ext cx="576064" cy="576064"/>
            <a:chOff x="655092" y="2126502"/>
            <a:chExt cx="576064" cy="576064"/>
          </a:xfrm>
        </p:grpSpPr>
        <p:sp>
          <p:nvSpPr>
            <p:cNvPr id="8" name="타원 57">
              <a:extLst>
                <a:ext uri="{FF2B5EF4-FFF2-40B4-BE49-F238E27FC236}">
                  <a16:creationId xmlns:a16="http://schemas.microsoft.com/office/drawing/2014/main" id="{F2E969C8-40F9-4EB1-AC74-DA6A71FB1201}"/>
                </a:ext>
              </a:extLst>
            </p:cNvPr>
            <p:cNvSpPr/>
            <p:nvPr/>
          </p:nvSpPr>
          <p:spPr>
            <a:xfrm>
              <a:off x="655092" y="2126502"/>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9" name="TextBox 13">
              <a:extLst>
                <a:ext uri="{FF2B5EF4-FFF2-40B4-BE49-F238E27FC236}">
                  <a16:creationId xmlns:a16="http://schemas.microsoft.com/office/drawing/2014/main" id="{22A68C47-4D8A-4408-9C6B-4B552689E8D4}"/>
                </a:ext>
              </a:extLst>
            </p:cNvPr>
            <p:cNvSpPr txBox="1">
              <a:spLocks noChangeArrowheads="1"/>
            </p:cNvSpPr>
            <p:nvPr/>
          </p:nvSpPr>
          <p:spPr bwMode="auto">
            <a:xfrm>
              <a:off x="688888" y="2176007"/>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02</a:t>
              </a:r>
              <a:endParaRPr lang="ko-KR" altLang="en-US" sz="2500" b="1" dirty="0">
                <a:ln w="3175">
                  <a:noFill/>
                </a:ln>
                <a:solidFill>
                  <a:srgbClr val="235B62"/>
                </a:solidFill>
                <a:latin typeface="+mj-lt"/>
                <a:ea typeface="맑은 고딕" pitchFamily="50" charset="-127"/>
              </a:endParaRPr>
            </a:p>
          </p:txBody>
        </p:sp>
      </p:grpSp>
      <p:pic>
        <p:nvPicPr>
          <p:cNvPr id="4" name="Picture 3">
            <a:extLst>
              <a:ext uri="{FF2B5EF4-FFF2-40B4-BE49-F238E27FC236}">
                <a16:creationId xmlns:a16="http://schemas.microsoft.com/office/drawing/2014/main" id="{933F1B8F-D40A-4704-BC00-953BD99043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0230"/>
            <a:ext cx="9144000" cy="61717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p:cNvCxnSpPr>
            <a:cxnSpLocks/>
          </p:cNvCxnSpPr>
          <p:nvPr/>
        </p:nvCxnSpPr>
        <p:spPr>
          <a:xfrm>
            <a:off x="5625310" y="4925389"/>
            <a:ext cx="0" cy="13499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ext Box 9"/>
          <p:cNvSpPr txBox="1">
            <a:spLocks noChangeArrowheads="1"/>
          </p:cNvSpPr>
          <p:nvPr/>
        </p:nvSpPr>
        <p:spPr bwMode="auto">
          <a:xfrm>
            <a:off x="3023322" y="4437112"/>
            <a:ext cx="6120678" cy="21918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just" fontAlgn="base">
              <a:lnSpc>
                <a:spcPct val="107000"/>
              </a:lnSpc>
              <a:spcBef>
                <a:spcPct val="0"/>
              </a:spcBef>
              <a:spcAft>
                <a:spcPct val="0"/>
              </a:spcAft>
              <a:buClr>
                <a:schemeClr val="hlink"/>
              </a:buClr>
            </a:pPr>
            <a:endParaRPr lang="en-US" b="1" dirty="0">
              <a:solidFill>
                <a:srgbClr val="1E565F"/>
              </a:solidFill>
              <a:latin typeface="+mj-lt"/>
              <a:ea typeface="맑은 고딕" pitchFamily="50" charset="-127"/>
              <a:cs typeface="+mj-cs"/>
            </a:endParaRPr>
          </a:p>
          <a:p>
            <a:pPr algn="just" fontAlgn="base">
              <a:lnSpc>
                <a:spcPct val="107000"/>
              </a:lnSpc>
              <a:spcBef>
                <a:spcPct val="0"/>
              </a:spcBef>
              <a:spcAft>
                <a:spcPct val="0"/>
              </a:spcAft>
              <a:buClr>
                <a:schemeClr val="hlink"/>
              </a:buClr>
            </a:pPr>
            <a:r>
              <a:rPr lang="en-US" b="1" dirty="0">
                <a:solidFill>
                  <a:srgbClr val="1E565F"/>
                </a:solidFill>
                <a:latin typeface="+mj-lt"/>
                <a:ea typeface="맑은 고딕" pitchFamily="50" charset="-127"/>
                <a:cs typeface="+mj-cs"/>
              </a:rPr>
              <a:t>Technologies &amp; Frameworks:  </a:t>
            </a:r>
            <a:endParaRPr lang="en-IN" b="1" dirty="0">
              <a:solidFill>
                <a:srgbClr val="1E565F"/>
              </a:solidFill>
              <a:latin typeface="+mj-lt"/>
              <a:ea typeface="맑은 고딕" pitchFamily="50" charset="-127"/>
              <a:cs typeface="+mj-cs"/>
            </a:endParaRPr>
          </a:p>
          <a:p>
            <a:pPr marL="285750" lvl="0" indent="-285750" algn="just" fontAlgn="base">
              <a:lnSpc>
                <a:spcPct val="111000"/>
              </a:lnSpc>
              <a:spcBef>
                <a:spcPct val="0"/>
              </a:spcBef>
              <a:spcAft>
                <a:spcPct val="0"/>
              </a:spcAft>
              <a:buClr>
                <a:schemeClr val="hlink"/>
              </a:buClr>
              <a:buFont typeface="Arial" panose="020B0604020202020204" pitchFamily="34" charset="0"/>
              <a:buChar char="•"/>
            </a:pPr>
            <a:r>
              <a:rPr lang="en-US" b="1" dirty="0">
                <a:solidFill>
                  <a:srgbClr val="1E565F"/>
                </a:solidFill>
                <a:latin typeface="+mj-lt"/>
                <a:ea typeface="맑은 고딕" pitchFamily="50" charset="-127"/>
                <a:cs typeface="+mj-cs"/>
              </a:rPr>
              <a:t>PHP, HTML, CSS, AJAX, BOOTSTRAP, MySQL and JavaScript </a:t>
            </a:r>
          </a:p>
          <a:p>
            <a:pPr lvl="0" algn="just" fontAlgn="base">
              <a:lnSpc>
                <a:spcPct val="111000"/>
              </a:lnSpc>
              <a:spcBef>
                <a:spcPct val="0"/>
              </a:spcBef>
              <a:spcAft>
                <a:spcPct val="0"/>
              </a:spcAft>
              <a:buClr>
                <a:schemeClr val="hlink"/>
              </a:buClr>
            </a:pPr>
            <a:endParaRPr lang="en-IN" b="1" dirty="0">
              <a:solidFill>
                <a:srgbClr val="1E565F"/>
              </a:solidFill>
              <a:latin typeface="+mj-lt"/>
              <a:ea typeface="맑은 고딕" pitchFamily="50" charset="-127"/>
              <a:cs typeface="+mj-cs"/>
            </a:endParaRPr>
          </a:p>
          <a:p>
            <a:pPr algn="just" fontAlgn="base">
              <a:lnSpc>
                <a:spcPct val="111000"/>
              </a:lnSpc>
              <a:spcBef>
                <a:spcPct val="0"/>
              </a:spcBef>
              <a:spcAft>
                <a:spcPct val="0"/>
              </a:spcAft>
              <a:buClr>
                <a:schemeClr val="hlink"/>
              </a:buClr>
            </a:pPr>
            <a:r>
              <a:rPr lang="en-US" b="1" dirty="0">
                <a:solidFill>
                  <a:srgbClr val="1E565F"/>
                </a:solidFill>
                <a:latin typeface="+mj-lt"/>
                <a:ea typeface="맑은 고딕" pitchFamily="50" charset="-127"/>
                <a:cs typeface="+mj-cs"/>
              </a:rPr>
              <a:t> Tools &amp; Utilities:  </a:t>
            </a:r>
            <a:endParaRPr lang="en-IN" b="1" dirty="0">
              <a:solidFill>
                <a:srgbClr val="1E565F"/>
              </a:solidFill>
              <a:latin typeface="+mj-lt"/>
              <a:ea typeface="맑은 고딕" pitchFamily="50" charset="-127"/>
              <a:cs typeface="+mj-cs"/>
            </a:endParaRPr>
          </a:p>
          <a:p>
            <a:pPr lvl="0" indent="-342900" algn="just" fontAlgn="base">
              <a:lnSpc>
                <a:spcPct val="111000"/>
              </a:lnSpc>
              <a:spcBef>
                <a:spcPct val="0"/>
              </a:spcBef>
              <a:spcAft>
                <a:spcPct val="0"/>
              </a:spcAft>
              <a:buClr>
                <a:schemeClr val="hlink"/>
              </a:buClr>
              <a:buFont typeface="Arial" panose="020B0604020202020204" pitchFamily="34" charset="0"/>
              <a:buChar char="•"/>
            </a:pPr>
            <a:r>
              <a:rPr lang="en-US" b="1" dirty="0">
                <a:solidFill>
                  <a:srgbClr val="1E565F"/>
                </a:solidFill>
                <a:latin typeface="+mj-lt"/>
                <a:ea typeface="맑은 고딕" pitchFamily="50" charset="-127"/>
                <a:cs typeface="+mj-cs"/>
              </a:rPr>
              <a:t>Visual Studio Code and XAMPP </a:t>
            </a:r>
            <a:endParaRPr lang="en-IN" b="1" dirty="0">
              <a:solidFill>
                <a:srgbClr val="1E565F"/>
              </a:solidFill>
              <a:latin typeface="+mj-lt"/>
              <a:ea typeface="맑은 고딕" pitchFamily="50" charset="-127"/>
              <a:cs typeface="+mj-cs"/>
            </a:endParaRPr>
          </a:p>
          <a:p>
            <a:pPr marR="0" algn="just" fontAlgn="base">
              <a:spcBef>
                <a:spcPct val="0"/>
              </a:spcBef>
              <a:spcAft>
                <a:spcPct val="0"/>
              </a:spcAft>
              <a:buClr>
                <a:schemeClr val="hlink"/>
              </a:buClr>
              <a:buSzTx/>
              <a:tabLst/>
            </a:pPr>
            <a:endParaRPr lang="en-US" altLang="ko-KR" b="1" dirty="0">
              <a:solidFill>
                <a:srgbClr val="1E565F"/>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8172D4D4-3E21-487C-92DC-45CF03D589C0}"/>
              </a:ext>
            </a:extLst>
          </p:cNvPr>
          <p:cNvGrpSpPr/>
          <p:nvPr/>
        </p:nvGrpSpPr>
        <p:grpSpPr>
          <a:xfrm>
            <a:off x="539552" y="1196752"/>
            <a:ext cx="2807112" cy="1537096"/>
            <a:chOff x="539552" y="1196752"/>
            <a:chExt cx="2807112" cy="1537096"/>
          </a:xfrm>
        </p:grpSpPr>
        <p:sp>
          <p:nvSpPr>
            <p:cNvPr id="23" name="Text Box 4"/>
            <p:cNvSpPr txBox="1">
              <a:spLocks noChangeArrowheads="1"/>
            </p:cNvSpPr>
            <p:nvPr/>
          </p:nvSpPr>
          <p:spPr bwMode="auto">
            <a:xfrm>
              <a:off x="1547231" y="1232752"/>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ln w="3175">
                    <a:solidFill>
                      <a:schemeClr val="bg1">
                        <a:alpha val="14000"/>
                      </a:schemeClr>
                    </a:solidFill>
                  </a:ln>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03</a:t>
              </a:r>
              <a:endParaRPr kumimoji="1" lang="ko-KR" altLang="ko-KR" sz="3200" b="1" dirty="0">
                <a:ln w="3175">
                  <a:solidFill>
                    <a:schemeClr val="bg1">
                      <a:alpha val="14000"/>
                    </a:schemeClr>
                  </a:solidFill>
                </a:ln>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sp>
          <p:nvSpPr>
            <p:cNvPr id="14" name="Text Box 5"/>
            <p:cNvSpPr txBox="1">
              <a:spLocks noChangeArrowheads="1"/>
            </p:cNvSpPr>
            <p:nvPr/>
          </p:nvSpPr>
          <p:spPr bwMode="auto">
            <a:xfrm>
              <a:off x="539552" y="1815207"/>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Tech Stack</a:t>
              </a:r>
            </a:p>
          </p:txBody>
        </p:sp>
        <p:sp>
          <p:nvSpPr>
            <p:cNvPr id="15" name="직사각형 14"/>
            <p:cNvSpPr/>
            <p:nvPr/>
          </p:nvSpPr>
          <p:spPr>
            <a:xfrm>
              <a:off x="539552" y="2471981"/>
              <a:ext cx="2807112" cy="261867"/>
            </a:xfrm>
            <a:prstGeom prst="rect">
              <a:avLst/>
            </a:prstGeom>
          </p:spPr>
          <p:txBody>
            <a:bodyPr wrap="square">
              <a:spAutoFit/>
            </a:bodyPr>
            <a:lstStyle/>
            <a:p>
              <a:pPr>
                <a:lnSpc>
                  <a:spcPts val="1200"/>
                </a:lnSpc>
                <a:defRPr/>
              </a:pPr>
              <a:r>
                <a:rPr lang="en-US" altLang="ko-KR" sz="1600" b="1" dirty="0">
                  <a:ln w="3175">
                    <a:noFill/>
                  </a:ln>
                  <a:solidFill>
                    <a:schemeClr val="bg1">
                      <a:lumMod val="95000"/>
                    </a:schemeClr>
                  </a:solidFill>
                  <a:latin typeface="+mj-lt"/>
                  <a:ea typeface="맑은 고딕" pitchFamily="50" charset="-127"/>
                  <a:cs typeface="굴림" pitchFamily="50" charset="-127"/>
                </a:rPr>
                <a:t>Tools and Technologies used</a:t>
              </a:r>
            </a:p>
          </p:txBody>
        </p:sp>
        <p:sp>
          <p:nvSpPr>
            <p:cNvPr id="17" name="타원 16"/>
            <p:cNvSpPr/>
            <p:nvPr/>
          </p:nvSpPr>
          <p:spPr>
            <a:xfrm>
              <a:off x="1514026" y="1196752"/>
              <a:ext cx="656774" cy="65677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spTree>
    <p:extLst>
      <p:ext uri="{BB962C8B-B14F-4D97-AF65-F5344CB8AC3E}">
        <p14:creationId xmlns:p14="http://schemas.microsoft.com/office/powerpoint/2010/main" val="85863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1560" y="4639"/>
            <a:ext cx="7229148" cy="796908"/>
          </a:xfrm>
        </p:spPr>
        <p:txBody>
          <a:bodyPr/>
          <a:lstStyle/>
          <a:p>
            <a:r>
              <a:rPr lang="en-US" altLang="ko-KR" dirty="0"/>
              <a:t>ER Mapping</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p:txBody>
      </p:sp>
      <p:grpSp>
        <p:nvGrpSpPr>
          <p:cNvPr id="7" name="그룹 7">
            <a:extLst>
              <a:ext uri="{FF2B5EF4-FFF2-40B4-BE49-F238E27FC236}">
                <a16:creationId xmlns:a16="http://schemas.microsoft.com/office/drawing/2014/main" id="{68242BBA-2705-4FBF-991B-5A3E60FAD9BD}"/>
              </a:ext>
            </a:extLst>
          </p:cNvPr>
          <p:cNvGrpSpPr/>
          <p:nvPr/>
        </p:nvGrpSpPr>
        <p:grpSpPr>
          <a:xfrm>
            <a:off x="35496" y="203498"/>
            <a:ext cx="576064" cy="576064"/>
            <a:chOff x="655092" y="4031376"/>
            <a:chExt cx="576064" cy="576064"/>
          </a:xfrm>
        </p:grpSpPr>
        <p:sp>
          <p:nvSpPr>
            <p:cNvPr id="10" name="타원 74">
              <a:extLst>
                <a:ext uri="{FF2B5EF4-FFF2-40B4-BE49-F238E27FC236}">
                  <a16:creationId xmlns:a16="http://schemas.microsoft.com/office/drawing/2014/main" id="{BD581D6A-E884-45A5-BE04-FEEE8743F418}"/>
                </a:ext>
              </a:extLst>
            </p:cNvPr>
            <p:cNvSpPr/>
            <p:nvPr/>
          </p:nvSpPr>
          <p:spPr>
            <a:xfrm>
              <a:off x="655092" y="4031376"/>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atin typeface="+mj-lt"/>
                <a:ea typeface="맑은 고딕" pitchFamily="50" charset="-127"/>
              </a:endParaRPr>
            </a:p>
          </p:txBody>
        </p:sp>
        <p:sp>
          <p:nvSpPr>
            <p:cNvPr id="11" name="TextBox 13">
              <a:extLst>
                <a:ext uri="{FF2B5EF4-FFF2-40B4-BE49-F238E27FC236}">
                  <a16:creationId xmlns:a16="http://schemas.microsoft.com/office/drawing/2014/main" id="{F46015B5-99B0-4533-976D-AD79285B2BC5}"/>
                </a:ext>
              </a:extLst>
            </p:cNvPr>
            <p:cNvSpPr txBox="1">
              <a:spLocks noChangeArrowheads="1"/>
            </p:cNvSpPr>
            <p:nvPr/>
          </p:nvSpPr>
          <p:spPr bwMode="auto">
            <a:xfrm>
              <a:off x="688888" y="4080881"/>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04</a:t>
              </a:r>
              <a:endParaRPr lang="ko-KR" altLang="en-US" sz="2500" b="1" dirty="0">
                <a:ln w="3175">
                  <a:noFill/>
                </a:ln>
                <a:solidFill>
                  <a:srgbClr val="235B62"/>
                </a:solidFill>
                <a:latin typeface="+mj-lt"/>
                <a:ea typeface="맑은 고딕" pitchFamily="50" charset="-127"/>
              </a:endParaRPr>
            </a:p>
          </p:txBody>
        </p:sp>
      </p:grpSp>
      <p:pic>
        <p:nvPicPr>
          <p:cNvPr id="4" name="Picture 3">
            <a:extLst>
              <a:ext uri="{FF2B5EF4-FFF2-40B4-BE49-F238E27FC236}">
                <a16:creationId xmlns:a16="http://schemas.microsoft.com/office/drawing/2014/main" id="{5BFA23CD-53C5-49FA-90D6-BB42C64D6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5691"/>
            <a:ext cx="9144000" cy="6002309"/>
          </a:xfrm>
          <a:prstGeom prst="rect">
            <a:avLst/>
          </a:prstGeom>
        </p:spPr>
      </p:pic>
    </p:spTree>
    <p:extLst>
      <p:ext uri="{BB962C8B-B14F-4D97-AF65-F5344CB8AC3E}">
        <p14:creationId xmlns:p14="http://schemas.microsoft.com/office/powerpoint/2010/main" val="275700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Electronic Hospital Management System Screens</a:t>
            </a:r>
            <a:endParaRPr lang="ko-KR" altLang="en-US" dirty="0"/>
          </a:p>
        </p:txBody>
      </p:sp>
      <p:pic>
        <p:nvPicPr>
          <p:cNvPr id="4" name="Content Placeholder 3">
            <a:extLst>
              <a:ext uri="{FF2B5EF4-FFF2-40B4-BE49-F238E27FC236}">
                <a16:creationId xmlns:a16="http://schemas.microsoft.com/office/drawing/2014/main" id="{A3B6AF57-D347-4F56-96F3-03C2C6AB7EF6}"/>
              </a:ext>
            </a:extLst>
          </p:cNvPr>
          <p:cNvPicPr>
            <a:picLocks noGrp="1"/>
          </p:cNvPicPr>
          <p:nvPr>
            <p:ph idx="1"/>
          </p:nvPr>
        </p:nvPicPr>
        <p:blipFill>
          <a:blip r:embed="rId2"/>
          <a:stretch>
            <a:fillRect/>
          </a:stretch>
        </p:blipFill>
        <p:spPr>
          <a:xfrm>
            <a:off x="1728220" y="908840"/>
            <a:ext cx="7432304" cy="2808192"/>
          </a:xfrm>
          <a:prstGeom prst="rect">
            <a:avLst/>
          </a:prstGeom>
        </p:spPr>
      </p:pic>
      <p:sp>
        <p:nvSpPr>
          <p:cNvPr id="3" name="TextBox 2">
            <a:extLst>
              <a:ext uri="{FF2B5EF4-FFF2-40B4-BE49-F238E27FC236}">
                <a16:creationId xmlns:a16="http://schemas.microsoft.com/office/drawing/2014/main" id="{0FFF28BB-85DD-44DB-AF2D-29BCE1F48659}"/>
              </a:ext>
            </a:extLst>
          </p:cNvPr>
          <p:cNvSpPr txBox="1"/>
          <p:nvPr/>
        </p:nvSpPr>
        <p:spPr>
          <a:xfrm>
            <a:off x="-27585" y="2085533"/>
            <a:ext cx="1247329" cy="369332"/>
          </a:xfrm>
          <a:prstGeom prst="rect">
            <a:avLst/>
          </a:prstGeom>
          <a:noFill/>
        </p:spPr>
        <p:txBody>
          <a:bodyPr wrap="square" rtlCol="0">
            <a:spAutoFit/>
          </a:bodyPr>
          <a:lstStyle/>
          <a:p>
            <a:r>
              <a:rPr lang="en-IN" dirty="0"/>
              <a:t>Home Page</a:t>
            </a:r>
          </a:p>
        </p:txBody>
      </p:sp>
      <p:pic>
        <p:nvPicPr>
          <p:cNvPr id="7" name="Picture 6">
            <a:extLst>
              <a:ext uri="{FF2B5EF4-FFF2-40B4-BE49-F238E27FC236}">
                <a16:creationId xmlns:a16="http://schemas.microsoft.com/office/drawing/2014/main" id="{4E45C8C7-1872-4E93-8E3C-289E8B1DDAA6}"/>
              </a:ext>
            </a:extLst>
          </p:cNvPr>
          <p:cNvPicPr/>
          <p:nvPr/>
        </p:nvPicPr>
        <p:blipFill>
          <a:blip r:embed="rId3"/>
          <a:stretch>
            <a:fillRect/>
          </a:stretch>
        </p:blipFill>
        <p:spPr>
          <a:xfrm>
            <a:off x="1728220" y="3919496"/>
            <a:ext cx="7344816" cy="2933865"/>
          </a:xfrm>
          <a:prstGeom prst="rect">
            <a:avLst/>
          </a:prstGeom>
        </p:spPr>
      </p:pic>
      <p:sp>
        <p:nvSpPr>
          <p:cNvPr id="5" name="TextBox 4">
            <a:extLst>
              <a:ext uri="{FF2B5EF4-FFF2-40B4-BE49-F238E27FC236}">
                <a16:creationId xmlns:a16="http://schemas.microsoft.com/office/drawing/2014/main" id="{A94C64C9-24AB-427E-8882-9D172FA6441F}"/>
              </a:ext>
            </a:extLst>
          </p:cNvPr>
          <p:cNvSpPr txBox="1"/>
          <p:nvPr/>
        </p:nvSpPr>
        <p:spPr>
          <a:xfrm>
            <a:off x="0" y="4792006"/>
            <a:ext cx="1535677" cy="369332"/>
          </a:xfrm>
          <a:prstGeom prst="rect">
            <a:avLst/>
          </a:prstGeom>
          <a:noFill/>
        </p:spPr>
        <p:txBody>
          <a:bodyPr wrap="none" rtlCol="0">
            <a:spAutoFit/>
          </a:bodyPr>
          <a:lstStyle/>
          <a:p>
            <a:r>
              <a:rPr lang="en-IN" dirty="0"/>
              <a:t>About Us 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771800" y="476672"/>
            <a:ext cx="5832648" cy="1354526"/>
          </a:xfrm>
        </p:spPr>
        <p:txBody>
          <a:bodyPr/>
          <a:lstStyle/>
          <a:p>
            <a:r>
              <a:rPr lang="en-US" altLang="ko-KR" dirty="0">
                <a:solidFill>
                  <a:schemeClr val="accent2">
                    <a:lumMod val="75000"/>
                  </a:schemeClr>
                </a:solidFill>
              </a:rPr>
              <a:t>DEMO</a:t>
            </a:r>
            <a:endParaRPr lang="ko-KR" altLang="en-US" dirty="0">
              <a:solidFill>
                <a:schemeClr val="accent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771800" y="476672"/>
            <a:ext cx="5832648" cy="1354526"/>
          </a:xfrm>
        </p:spPr>
        <p:txBody>
          <a:bodyPr/>
          <a:lstStyle/>
          <a:p>
            <a:r>
              <a:rPr lang="en-US" altLang="ko-KR" dirty="0">
                <a:solidFill>
                  <a:srgbClr val="F1820C"/>
                </a:solidFill>
              </a:rPr>
              <a:t>T</a:t>
            </a:r>
            <a:r>
              <a:rPr lang="en-US" altLang="ko-KR" dirty="0"/>
              <a:t>HANK YOU</a:t>
            </a:r>
            <a:endParaRPr lang="ko-KR" altLang="en-US" dirty="0"/>
          </a:p>
        </p:txBody>
      </p:sp>
      <p:sp>
        <p:nvSpPr>
          <p:cNvPr id="4" name="TextBox 3">
            <a:extLst>
              <a:ext uri="{FF2B5EF4-FFF2-40B4-BE49-F238E27FC236}">
                <a16:creationId xmlns:a16="http://schemas.microsoft.com/office/drawing/2014/main" id="{1EB7C314-97B2-E626-6511-2E560E7E4CE0}"/>
              </a:ext>
            </a:extLst>
          </p:cNvPr>
          <p:cNvSpPr txBox="1"/>
          <p:nvPr/>
        </p:nvSpPr>
        <p:spPr>
          <a:xfrm>
            <a:off x="3995936" y="2659559"/>
            <a:ext cx="4572000" cy="769441"/>
          </a:xfrm>
          <a:prstGeom prst="rect">
            <a:avLst/>
          </a:prstGeom>
          <a:noFill/>
        </p:spPr>
        <p:txBody>
          <a:bodyPr wrap="square">
            <a:spAutoFit/>
          </a:bodyPr>
          <a:lstStyle/>
          <a:p>
            <a:endParaRPr lang="en-GB" sz="4400" b="1" dirty="0">
              <a:solidFill>
                <a:srgbClr val="7030A0"/>
              </a:solidFill>
            </a:endParaRPr>
          </a:p>
        </p:txBody>
      </p:sp>
    </p:spTree>
    <p:extLst>
      <p:ext uri="{BB962C8B-B14F-4D97-AF65-F5344CB8AC3E}">
        <p14:creationId xmlns:p14="http://schemas.microsoft.com/office/powerpoint/2010/main" val="29810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10848</TotalTime>
  <Words>277</Words>
  <Application>Microsoft Office PowerPoint</Application>
  <PresentationFormat>On-screen Show (4:3)</PresentationFormat>
  <Paragraphs>56</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 Light</vt:lpstr>
      <vt:lpstr>굴림체</vt:lpstr>
      <vt:lpstr>Calibri</vt:lpstr>
      <vt:lpstr>맑은 고딕</vt:lpstr>
      <vt:lpstr>Arial</vt:lpstr>
      <vt:lpstr>Office 테마</vt:lpstr>
      <vt:lpstr>PowerPoint Presentation</vt:lpstr>
      <vt:lpstr>PowerPoint Presentation</vt:lpstr>
      <vt:lpstr>Project Description</vt:lpstr>
      <vt:lpstr>ER Diagram</vt:lpstr>
      <vt:lpstr>PowerPoint Presentation</vt:lpstr>
      <vt:lpstr>ER Mapping</vt:lpstr>
      <vt:lpstr>Electronic Hospital Management System Screens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HOSPITAL MANAGEMENT PROJECT PRESENTATION</dc:title>
  <cp:lastModifiedBy>Gushidi, Sai Meghana</cp:lastModifiedBy>
  <cp:revision>29</cp:revision>
  <dcterms:created xsi:type="dcterms:W3CDTF">2010-02-01T08:03:16Z</dcterms:created>
  <dcterms:modified xsi:type="dcterms:W3CDTF">2022-05-05T19:46:43Z</dcterms:modified>
</cp:coreProperties>
</file>